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7" r:id="rId3"/>
    <p:sldId id="345" r:id="rId4"/>
    <p:sldId id="348" r:id="rId5"/>
    <p:sldId id="315" r:id="rId6"/>
    <p:sldId id="349" r:id="rId7"/>
    <p:sldId id="350" r:id="rId8"/>
    <p:sldId id="351" r:id="rId9"/>
    <p:sldId id="335" r:id="rId10"/>
    <p:sldId id="340" r:id="rId11"/>
    <p:sldId id="354" r:id="rId12"/>
    <p:sldId id="321" r:id="rId1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 Erickson" initials="S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7B4"/>
    <a:srgbClr val="FFC82E"/>
    <a:srgbClr val="007E66"/>
    <a:srgbClr val="2EB135"/>
    <a:srgbClr val="00A3DD"/>
    <a:srgbClr val="1EB53A"/>
    <a:srgbClr val="007C66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8726" autoAdjust="0"/>
  </p:normalViewPr>
  <p:slideViewPr>
    <p:cSldViewPr snapToGrid="0">
      <p:cViewPr varScale="1">
        <p:scale>
          <a:sx n="102" d="100"/>
          <a:sy n="102" d="100"/>
        </p:scale>
        <p:origin x="18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2" y="2928"/>
      </p:cViewPr>
      <p:guideLst>
        <p:guide orient="horz" pos="2933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3" y="0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5045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3" y="8845045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3" y="0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3" tIns="46667" rIns="93333" bIns="466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33" tIns="46667" rIns="93333" bIns="4666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5045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3" y="8845045"/>
            <a:ext cx="3044719" cy="465614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7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542B7-C41E-4911-B8B2-40FB629AE7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9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F693E-9CB9-4673-B688-9C58EC2E5B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542B7-C41E-4911-B8B2-40FB629AE7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9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702628" y="4423334"/>
            <a:ext cx="5621020" cy="2594689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103" y="7076051"/>
            <a:ext cx="4670718" cy="1072662"/>
          </a:xfrm>
          <a:prstGeom prst="rect">
            <a:avLst/>
          </a:prstGeom>
        </p:spPr>
        <p:txBody>
          <a:bodyPr lIns="91413" tIns="45705" rIns="91413" bIns="4570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0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8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542B7-C41E-4911-B8B2-40FB629AE7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9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9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94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office@acponlin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online.org/about_acp/international/member_map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30444" y="1938338"/>
            <a:ext cx="8598877" cy="18288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American College of Physicians </a:t>
            </a:r>
            <a:br>
              <a:rPr lang="en-US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  <a:cs typeface="Calibri" pitchFamily="34" charset="0"/>
              </a:rPr>
            </a:b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Fostering Excellence &amp; </a:t>
            </a:r>
            <a:br>
              <a:rPr lang="en-US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Professionalism in Internal Medicine</a:t>
            </a:r>
            <a:br>
              <a:rPr lang="en-US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2018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0888" cy="592138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altLang="en-US" dirty="0" err="1" smtClean="0">
                <a:latin typeface="Calibri" pitchFamily="34" charset="0"/>
                <a:cs typeface="Calibri" pitchFamily="34" charset="0"/>
              </a:rPr>
              <a:t>Quazi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  <a:cs typeface="Calibri" pitchFamily="34" charset="0"/>
              </a:rPr>
              <a:t>Tarikul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 Islam, ACP Ambassador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4728" y="1560992"/>
            <a:ext cx="8159002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International newsletter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International Council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Representing the international community to ACP governance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International Fellowship Exchange Program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Provides opportunities for international members to undertake focused study in the US 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Ambassadors Program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Sends ACP leaders to engage with ACP chapters, other medical societies, and members outside the US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International educational programs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Member Online Forums</a:t>
            </a:r>
          </a:p>
        </p:txBody>
      </p:sp>
    </p:spTree>
    <p:extLst>
      <p:ext uri="{BB962C8B-B14F-4D97-AF65-F5344CB8AC3E}">
        <p14:creationId xmlns:p14="http://schemas.microsoft.com/office/powerpoint/2010/main" val="36674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3629" y="228600"/>
            <a:ext cx="8835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ACP Internal Medicine Meeting</a:t>
            </a:r>
            <a:br>
              <a:rPr lang="en-US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April 11-13, 2019 – Philadelphia, PA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877" y="1548456"/>
            <a:ext cx="6721435" cy="462374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b="1" spc="-3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b="1" spc="-3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b="1" spc="-3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b="1" spc="-3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b="1" spc="-3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Register and </a:t>
            </a:r>
            <a:r>
              <a:rPr lang="en-US" sz="2000" dirty="0"/>
              <a:t>enjoy</a:t>
            </a:r>
            <a:r>
              <a:rPr lang="en-US" sz="2000" dirty="0" smtClean="0"/>
              <a:t>:</a:t>
            </a:r>
            <a:endParaRPr lang="en-US" sz="1800" dirty="0"/>
          </a:p>
          <a:p>
            <a:r>
              <a:rPr lang="en-US" sz="1700" dirty="0"/>
              <a:t> </a:t>
            </a:r>
            <a:r>
              <a:rPr lang="en-US" sz="1700" dirty="0" smtClean="0"/>
              <a:t>A </a:t>
            </a:r>
            <a:r>
              <a:rPr lang="en-US" sz="1700" dirty="0"/>
              <a:t>variety of </a:t>
            </a:r>
            <a:r>
              <a:rPr lang="en-US" sz="1700" dirty="0" smtClean="0"/>
              <a:t>unique learning formats and </a:t>
            </a:r>
            <a:r>
              <a:rPr lang="en-US" sz="1700" dirty="0"/>
              <a:t>Clinical Skills Activities to provide a well-rounded educational experience </a:t>
            </a:r>
          </a:p>
          <a:p>
            <a:r>
              <a:rPr lang="en-US" sz="1700" dirty="0"/>
              <a:t>Updates in internal medicine and the subspecialties </a:t>
            </a:r>
          </a:p>
          <a:p>
            <a:r>
              <a:rPr lang="en-US" sz="1700" dirty="0" smtClean="0"/>
              <a:t>Hands-on </a:t>
            </a:r>
            <a:r>
              <a:rPr lang="en-US" sz="1700" dirty="0"/>
              <a:t>Training and Workshops to refresh your clinical skills </a:t>
            </a:r>
          </a:p>
          <a:p>
            <a:r>
              <a:rPr lang="en-US" sz="1700" dirty="0"/>
              <a:t>Networking opportunities, receptions, and a variety of special </a:t>
            </a:r>
            <a:r>
              <a:rPr lang="en-US" sz="1700" dirty="0" smtClean="0"/>
              <a:t>events</a:t>
            </a:r>
          </a:p>
          <a:p>
            <a:r>
              <a:rPr lang="en-US" sz="1700" dirty="0" smtClean="0"/>
              <a:t>Discounted International Group Registrations </a:t>
            </a:r>
            <a:r>
              <a:rPr lang="en-US" sz="1700" dirty="0" smtClean="0"/>
              <a:t>rates </a:t>
            </a:r>
            <a:r>
              <a:rPr lang="en-US" sz="1700" dirty="0"/>
              <a:t>a</a:t>
            </a:r>
            <a:r>
              <a:rPr lang="en-US" sz="1700" dirty="0" smtClean="0"/>
              <a:t>vailable </a:t>
            </a:r>
            <a:endParaRPr lang="en-US" sz="1700" dirty="0" smtClean="0"/>
          </a:p>
          <a:p>
            <a:endParaRPr lang="en-US" sz="1700" dirty="0"/>
          </a:p>
          <a:p>
            <a:pPr marL="344488" indent="-344488">
              <a:spcBef>
                <a:spcPts val="300"/>
              </a:spcBef>
              <a:spcAft>
                <a:spcPts val="300"/>
              </a:spcAft>
            </a:pPr>
            <a:endParaRPr lang="en-US" sz="2000" b="1" spc="-30" dirty="0">
              <a:latin typeface="Calibri" pitchFamily="34" charset="0"/>
              <a:cs typeface="Calibri" pitchFamily="34" charset="0"/>
            </a:endParaRPr>
          </a:p>
          <a:p>
            <a:pPr marL="344488" indent="-344488">
              <a:spcBef>
                <a:spcPts val="300"/>
              </a:spcBef>
              <a:spcAft>
                <a:spcPts val="300"/>
              </a:spcAft>
            </a:pPr>
            <a:endParaRPr lang="en-US" altLang="en-US" sz="2000" b="1" spc="-3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25" y="4579600"/>
            <a:ext cx="2392680" cy="78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82" y="1495666"/>
            <a:ext cx="4969825" cy="22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84163" y="1560455"/>
            <a:ext cx="81343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eaLnBrk="0" hangingPunct="0">
              <a:spcBef>
                <a:spcPts val="55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b="1" dirty="0" smtClean="0">
              <a:latin typeface="Arial" charset="0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smtClean="0">
                <a:latin typeface="Arial" charset="0"/>
              </a:rPr>
              <a:t>For </a:t>
            </a:r>
            <a:r>
              <a:rPr lang="en-US" sz="2400" b="1" dirty="0">
                <a:latin typeface="Arial" charset="0"/>
              </a:rPr>
              <a:t>general </a:t>
            </a:r>
            <a:r>
              <a:rPr lang="en-US" sz="2400" b="1" dirty="0" smtClean="0">
                <a:latin typeface="Arial" charset="0"/>
              </a:rPr>
              <a:t>questions, please contact the ACP International Programs Office at </a:t>
            </a:r>
            <a:r>
              <a:rPr lang="en-US" sz="2400" b="1" dirty="0" smtClean="0">
                <a:latin typeface="Arial" charset="0"/>
                <a:hlinkClick r:id="rId3"/>
              </a:rPr>
              <a:t>internationaloffice@acponline.org</a:t>
            </a:r>
            <a:endParaRPr lang="en-US" sz="2400" b="1" dirty="0" smtClean="0">
              <a:latin typeface="Arial" charset="0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b="1" dirty="0">
              <a:latin typeface="Arial" charset="0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200" b="1" dirty="0" smtClean="0">
              <a:solidFill>
                <a:srgbClr val="009900"/>
              </a:solidFill>
              <a:latin typeface="Arial" charset="0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009900"/>
                </a:solidFill>
                <a:latin typeface="Arial" charset="0"/>
              </a:rPr>
              <a:t>Thank you!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200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5D47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7E66"/>
                </a:solidFill>
                <a:ea typeface="Calibri" pitchFamily="34" charset="0"/>
              </a:rPr>
              <a:t>ACP International Programs </a:t>
            </a:r>
          </a:p>
        </p:txBody>
      </p:sp>
      <p:pic>
        <p:nvPicPr>
          <p:cNvPr id="4" name="Picture 5" descr="C:\Documents and Settings\ArleneD\Local Settings\Temp\XPgrpwise\social-icons-f-t-l-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1" y="5428638"/>
            <a:ext cx="2148112" cy="8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lh5.googleusercontent.com/-2r7nkB71SpM/AAAAAAAAAAI/AAAAAAAArjc/Eb1JU7m_Xis/s120-c/phot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61" y="5627271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38798" y="5208024"/>
            <a:ext cx="279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libri" pitchFamily="34" charset="0"/>
                <a:cs typeface="Calibri" pitchFamily="34" charset="0"/>
              </a:rPr>
              <a:t>Follow </a:t>
            </a: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ACP </a:t>
            </a:r>
            <a:r>
              <a:rPr lang="en-US" altLang="en-US" b="1" dirty="0">
                <a:latin typeface="Calibri" pitchFamily="34" charset="0"/>
                <a:cs typeface="Calibri" pitchFamily="34" charset="0"/>
              </a:rPr>
              <a:t>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1634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 College of Physicians</a:t>
            </a:r>
            <a:br>
              <a:rPr lang="en-US" dirty="0" smtClean="0"/>
            </a:br>
            <a:r>
              <a:rPr lang="en-US" dirty="0" smtClean="0"/>
              <a:t>(Founded in 1915)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421664" cy="2621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/>
          <a:stretch/>
        </p:blipFill>
        <p:spPr>
          <a:xfrm>
            <a:off x="4562475" y="3505200"/>
            <a:ext cx="4460488" cy="2672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2057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Philadelphia, PA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796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Washington, DC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4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4572000" y="1706563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1913 – </a:t>
            </a:r>
            <a:r>
              <a:rPr lang="en-US" sz="2200" dirty="0" smtClean="0">
                <a:latin typeface="Calibri" pitchFamily="34" charset="0"/>
              </a:rPr>
              <a:t>participates in the Royal </a:t>
            </a:r>
            <a:r>
              <a:rPr lang="en-US" sz="2200" dirty="0">
                <a:latin typeface="Calibri" pitchFamily="34" charset="0"/>
              </a:rPr>
              <a:t>College of Physicians </a:t>
            </a:r>
            <a:r>
              <a:rPr lang="en-US" sz="2200" dirty="0" smtClean="0">
                <a:latin typeface="Calibri" pitchFamily="34" charset="0"/>
              </a:rPr>
              <a:t>in </a:t>
            </a:r>
            <a:r>
              <a:rPr lang="en-US" sz="2200" dirty="0">
                <a:latin typeface="Calibri" pitchFamily="34" charset="0"/>
              </a:rPr>
              <a:t>London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1914 – </a:t>
            </a:r>
            <a:r>
              <a:rPr lang="en-US" sz="2200" dirty="0" smtClean="0">
                <a:latin typeface="Calibri" pitchFamily="34" charset="0"/>
              </a:rPr>
              <a:t>together with six colleagues convenes the American Congress </a:t>
            </a:r>
            <a:r>
              <a:rPr lang="en-US" sz="2200" dirty="0">
                <a:latin typeface="Calibri" pitchFamily="34" charset="0"/>
              </a:rPr>
              <a:t>on Internal Medicine </a:t>
            </a:r>
            <a:r>
              <a:rPr lang="en-US" sz="2200" dirty="0" smtClean="0">
                <a:latin typeface="Calibri" pitchFamily="34" charset="0"/>
              </a:rPr>
              <a:t> to “facilitate scientific exchange among doctors interested in internal medicine”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 smtClean="0">
                <a:latin typeface="Calibri" pitchFamily="34" charset="0"/>
              </a:rPr>
              <a:t>1915 </a:t>
            </a:r>
            <a:r>
              <a:rPr lang="en-US" sz="2200" dirty="0">
                <a:latin typeface="Calibri" pitchFamily="34" charset="0"/>
              </a:rPr>
              <a:t>– </a:t>
            </a:r>
            <a:r>
              <a:rPr lang="en-US" sz="2200" dirty="0" smtClean="0">
                <a:latin typeface="Calibri" pitchFamily="34" charset="0"/>
              </a:rPr>
              <a:t>incorporation of the American </a:t>
            </a:r>
            <a:r>
              <a:rPr lang="en-US" sz="2200" dirty="0">
                <a:latin typeface="Calibri" pitchFamily="34" charset="0"/>
              </a:rPr>
              <a:t>College of Physicians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ACP’s Founder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901700" y="5394325"/>
            <a:ext cx="32940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Heinrich Stern, MD  1867-1918 </a:t>
            </a:r>
          </a:p>
        </p:txBody>
      </p:sp>
      <p:pic>
        <p:nvPicPr>
          <p:cNvPr id="5530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643063"/>
            <a:ext cx="27241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013972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Internists apply scientific knowledge and clinical expertise to the diagnosis, treatment, and compassionate care of adults across the spectrum from health to complex </a:t>
            </a:r>
            <a:r>
              <a:rPr lang="en-US" sz="2800" dirty="0" smtClean="0"/>
              <a:t>illness.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s-ES" sz="28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The ACP community includes internists, internal medicine subspecialists, residents and fellows in training, and medical </a:t>
            </a:r>
            <a:r>
              <a:rPr lang="en-US" sz="2800" dirty="0" smtClean="0"/>
              <a:t>students.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6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acponline.org/about_acp/who_we_are/annual_report/2012-2013/assets/img/international-membership-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2" y="1761599"/>
            <a:ext cx="2799151" cy="18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ACP is a Global Community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1924" y="3980567"/>
            <a:ext cx="8705851" cy="2262575"/>
          </a:xfrm>
        </p:spPr>
        <p:txBody>
          <a:bodyPr/>
          <a:lstStyle/>
          <a:p>
            <a:pPr marL="800100" indent="-342900"/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International chapters: </a:t>
            </a:r>
            <a:r>
              <a:rPr lang="en-US" sz="2400" dirty="0" smtClean="0"/>
              <a:t>Bangladesh</a:t>
            </a:r>
            <a:r>
              <a:rPr lang="en-US" sz="2400" dirty="0"/>
              <a:t>, Brazil, </a:t>
            </a:r>
            <a:r>
              <a:rPr lang="en-US" sz="2400" dirty="0" smtClean="0"/>
              <a:t>Caribbean, Canada </a:t>
            </a:r>
            <a:r>
              <a:rPr lang="en-US" sz="2400" dirty="0"/>
              <a:t>(</a:t>
            </a:r>
            <a:r>
              <a:rPr lang="en-US" sz="2400" dirty="0" smtClean="0"/>
              <a:t>6), </a:t>
            </a:r>
            <a:r>
              <a:rPr lang="en-US" sz="2400" dirty="0"/>
              <a:t>Central America, Chile, Colombia</a:t>
            </a:r>
            <a:r>
              <a:rPr lang="en-US" sz="2400" dirty="0" smtClean="0"/>
              <a:t>, </a:t>
            </a:r>
            <a:r>
              <a:rPr lang="en-US" sz="2400" dirty="0"/>
              <a:t>India, Japan, Mexico, Saudi Arabia, Southeast Asian, and </a:t>
            </a:r>
            <a:r>
              <a:rPr lang="en-US" sz="2400" dirty="0" smtClean="0"/>
              <a:t>Venezuela</a:t>
            </a:r>
          </a:p>
          <a:p>
            <a:pPr marL="800100" indent="-342900"/>
            <a:r>
              <a:rPr lang="en-US" sz="2400" dirty="0" smtClean="0"/>
              <a:t>Collaborations with several Internal Medicine Societies outside the US</a:t>
            </a:r>
            <a:endParaRPr lang="en-US" sz="2400" dirty="0" smtClean="0"/>
          </a:p>
          <a:p>
            <a:pPr indent="0" algn="ctr">
              <a:buNone/>
            </a:pPr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endParaRPr lang="en-US" alt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914400"/>
            <a:endParaRPr lang="en-US" alt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0196" y="2150761"/>
            <a:ext cx="512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154,000 members </a:t>
            </a:r>
            <a:r>
              <a:rPr lang="en-US" sz="2400" dirty="0" smtClean="0">
                <a:latin typeface="Calibri" panose="020F0502020204030204" pitchFamily="34" charset="0"/>
              </a:rPr>
              <a:t>(over 10</a:t>
            </a:r>
            <a:r>
              <a:rPr lang="en-US" sz="2400" dirty="0">
                <a:latin typeface="Calibri" panose="020F0502020204030204" pitchFamily="34" charset="0"/>
              </a:rPr>
              <a:t>% </a:t>
            </a:r>
            <a:r>
              <a:rPr lang="en-US" sz="2400" dirty="0" smtClean="0">
                <a:latin typeface="Calibri" panose="020F0502020204030204" pitchFamily="34" charset="0"/>
              </a:rPr>
              <a:t>live outside of the United States)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7562" y="1047563"/>
            <a:ext cx="3886200" cy="3147499"/>
            <a:chOff x="315229" y="1489033"/>
            <a:chExt cx="3886200" cy="3147499"/>
          </a:xfrm>
        </p:grpSpPr>
        <p:grpSp>
          <p:nvGrpSpPr>
            <p:cNvPr id="5" name="Group 4"/>
            <p:cNvGrpSpPr/>
            <p:nvPr/>
          </p:nvGrpSpPr>
          <p:grpSpPr>
            <a:xfrm>
              <a:off x="315229" y="1489033"/>
              <a:ext cx="3886200" cy="2633149"/>
              <a:chOff x="1245620" y="1634051"/>
              <a:chExt cx="6719823" cy="4391377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6262">
                <a:off x="1245620" y="1977301"/>
                <a:ext cx="2891789" cy="3789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9" descr="C:\Documents and Settings\PhilipM\My Documents\Dropbox\Membership &amp; International Programs\International\Chapters &amp; Countries\Mexico\Mexico Chapter Symposium - 2017-6\Guidelines\ACP CPG - Screening for Canc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74969">
                <a:off x="5100139" y="2027514"/>
                <a:ext cx="2865304" cy="3756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C:\Documents and Settings\PhilipM\My Documents\Dropbox\Membership &amp; International Programs\International\Chapters &amp; Countries\Mexico\Mexico Chapter Symposium - 2017-6\Guidelines\ACP CPG - Osteoporosis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1634051"/>
                <a:ext cx="3352800" cy="43913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349553" y="4267200"/>
              <a:ext cx="3643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/>
                <a:t>Promote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highest</a:t>
              </a:r>
              <a:r>
                <a:rPr lang="es-ES" dirty="0" smtClean="0"/>
                <a:t> </a:t>
              </a:r>
              <a:r>
                <a:rPr lang="es-ES" dirty="0" err="1" smtClean="0"/>
                <a:t>clinical</a:t>
              </a:r>
              <a:r>
                <a:rPr lang="es-ES" dirty="0" smtClean="0"/>
                <a:t> </a:t>
              </a:r>
              <a:r>
                <a:rPr lang="es-ES" dirty="0" err="1" smtClean="0"/>
                <a:t>standards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7912" y="484424"/>
            <a:ext cx="3428999" cy="3036332"/>
            <a:chOff x="3786712" y="1066800"/>
            <a:chExt cx="3428999" cy="30363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299" y="1066800"/>
              <a:ext cx="2010826" cy="26623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786712" y="3733800"/>
              <a:ext cx="3428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Offer innovative education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15232" y="3580461"/>
            <a:ext cx="4466985" cy="2481208"/>
            <a:chOff x="1937684" y="990600"/>
            <a:chExt cx="5197716" cy="28785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48" y="990600"/>
              <a:ext cx="3695700" cy="246319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37684" y="3440669"/>
              <a:ext cx="5197716" cy="42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Support our members and their patients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60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47158" y="1925471"/>
            <a:ext cx="3608325" cy="3706508"/>
            <a:chOff x="2100285" y="990600"/>
            <a:chExt cx="5276233" cy="66117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" t="14445" r="3002" b="13804"/>
            <a:stretch/>
          </p:blipFill>
          <p:spPr>
            <a:xfrm>
              <a:off x="2286561" y="990600"/>
              <a:ext cx="4647639" cy="492073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00285" y="5955270"/>
              <a:ext cx="5276233" cy="164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s-ES" dirty="0" err="1" smtClean="0"/>
                <a:t>Defend</a:t>
              </a:r>
              <a:r>
                <a:rPr lang="es-ES" dirty="0" smtClean="0"/>
                <a:t> positions </a:t>
              </a:r>
              <a:r>
                <a:rPr lang="es-ES" dirty="0" err="1" smtClean="0"/>
                <a:t>on</a:t>
              </a:r>
              <a:r>
                <a:rPr lang="es-ES" dirty="0" smtClean="0"/>
                <a:t> individual </a:t>
              </a:r>
              <a:r>
                <a:rPr lang="es-ES" dirty="0" err="1" smtClean="0"/>
                <a:t>health</a:t>
              </a:r>
              <a:r>
                <a:rPr lang="es-ES" dirty="0" smtClean="0"/>
                <a:t>, </a:t>
              </a:r>
              <a:r>
                <a:rPr lang="en-US" dirty="0" smtClean="0"/>
                <a:t>and </a:t>
              </a:r>
              <a:r>
                <a:rPr lang="en-US" dirty="0"/>
                <a:t>serve as the “conscience” of medicine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2" y="1686324"/>
            <a:ext cx="4794816" cy="3260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2503" y="5131751"/>
            <a:ext cx="433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 internal medicine as a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4" name="Picture 3" descr="C:\Users\ArleneD\AppData\Local\Microsoft\Windows\Temporary Internet Files\Content.Word\292_convocatio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r="14650"/>
          <a:stretch/>
        </p:blipFill>
        <p:spPr bwMode="auto">
          <a:xfrm>
            <a:off x="5219211" y="1747200"/>
            <a:ext cx="3650332" cy="262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747" y="2040712"/>
            <a:ext cx="4121268" cy="20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200" b="1" dirty="0" smtClean="0">
                <a:latin typeface="Calibri" pitchFamily="34" charset="0"/>
                <a:cs typeface="Calibri" pitchFamily="34" charset="0"/>
              </a:rPr>
              <a:t>ACP Fellowship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n-US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Fellowship in the College is an honor. Being an FACP</a:t>
            </a:r>
            <a:r>
              <a:rPr lang="en-US" sz="2400" baseline="30000" dirty="0"/>
              <a:t>®</a:t>
            </a:r>
            <a:r>
              <a:rPr lang="en-US" sz="2400" dirty="0"/>
              <a:t> is a distinction earned from colleagues who recognize your accomplishments and achievements in the practice of internal medicine 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FellowLapelP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39" y="4662877"/>
            <a:ext cx="1236866" cy="14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25278" y="5887537"/>
            <a:ext cx="2815189" cy="3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ts val="0"/>
              </a:spcBef>
              <a:buClr>
                <a:srgbClr val="0B5D47"/>
              </a:buClr>
              <a:buSzPct val="115000"/>
              <a:defRPr/>
            </a:pPr>
            <a:r>
              <a:rPr lang="en-US" sz="1400" b="1" kern="0" spc="-30" dirty="0">
                <a:latin typeface="Calibri" panose="020F0502020204030204" pitchFamily="34" charset="0"/>
              </a:rPr>
              <a:t>www.acponline.org/FACP</a:t>
            </a:r>
            <a:endParaRPr lang="en-US" sz="1400" b="1" spc="-3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451" y="4457211"/>
            <a:ext cx="303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Recognize excellence and distinguished contributions to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27199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4728" y="1560992"/>
            <a:ext cx="8159002" cy="4572000"/>
          </a:xfrm>
        </p:spPr>
        <p:txBody>
          <a:bodyPr/>
          <a:lstStyle/>
          <a:p>
            <a:r>
              <a:rPr lang="en-US" sz="2600" dirty="0" smtClean="0"/>
              <a:t>Patient education materials</a:t>
            </a:r>
          </a:p>
          <a:p>
            <a:pPr lvl="1"/>
            <a:r>
              <a:rPr lang="en-US" sz="2200" dirty="0" smtClean="0"/>
              <a:t>Patient-oriented educational resources for over 25 clinical conditions, instructional videos, and other useful resources for use with patients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Patient care tools</a:t>
            </a:r>
          </a:p>
          <a:p>
            <a:pPr lvl="1"/>
            <a:r>
              <a:rPr lang="en-US" sz="2200" dirty="0" smtClean="0"/>
              <a:t>Resources for managing ethical and professionalism issues, tools for dealing with end-of-life decision making, and other information helpful in maintaining </a:t>
            </a:r>
            <a:r>
              <a:rPr lang="en-US" sz="2200" dirty="0"/>
              <a:t>and enhancing the doctor-patient </a:t>
            </a:r>
            <a:r>
              <a:rPr lang="en-US" sz="2200" dirty="0" smtClean="0"/>
              <a:t>relationship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 slides - Summer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LL slides - Summer 2014</Template>
  <TotalTime>12551</TotalTime>
  <Words>454</Words>
  <Application>Microsoft Office PowerPoint</Application>
  <PresentationFormat>On-screen Show (4:3)</PresentationFormat>
  <Paragraphs>76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Wingdings</vt:lpstr>
      <vt:lpstr>LL slides - Summer 2014</vt:lpstr>
      <vt:lpstr>American College of Physicians   Fostering Excellence &amp;  Professionalism in Internal Medicine 2018</vt:lpstr>
      <vt:lpstr>The American College of Physicians (Founded in 1915)</vt:lpstr>
      <vt:lpstr>ACP’s Founder</vt:lpstr>
      <vt:lpstr>Who We Are</vt:lpstr>
      <vt:lpstr>ACP is a Global Community</vt:lpstr>
      <vt:lpstr>What We Do</vt:lpstr>
      <vt:lpstr>What We Do</vt:lpstr>
      <vt:lpstr>What We Do</vt:lpstr>
      <vt:lpstr>Resources for Patients</vt:lpstr>
      <vt:lpstr>Community</vt:lpstr>
      <vt:lpstr>ACP Internal Medicine Meeting April 11-13, 2019 – Philadelphia, PA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Excellence &amp;  Professionalism in Internal Medicine</dc:title>
  <dc:creator>Windows User</dc:creator>
  <cp:lastModifiedBy>Marisa McCarren</cp:lastModifiedBy>
  <cp:revision>518</cp:revision>
  <cp:lastPrinted>2016-06-27T18:17:09Z</cp:lastPrinted>
  <dcterms:created xsi:type="dcterms:W3CDTF">2014-04-07T17:55:19Z</dcterms:created>
  <dcterms:modified xsi:type="dcterms:W3CDTF">2018-09-17T12:50:18Z</dcterms:modified>
</cp:coreProperties>
</file>